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3" r:id="rId4"/>
    <p:sldId id="260" r:id="rId5"/>
    <p:sldId id="262" r:id="rId6"/>
    <p:sldId id="281" r:id="rId7"/>
    <p:sldId id="282" r:id="rId8"/>
    <p:sldId id="267" r:id="rId9"/>
    <p:sldId id="265" r:id="rId10"/>
    <p:sldId id="266" r:id="rId11"/>
    <p:sldId id="276" r:id="rId12"/>
    <p:sldId id="277" r:id="rId13"/>
    <p:sldId id="279" r:id="rId14"/>
    <p:sldId id="261" r:id="rId15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211" userDrawn="1">
          <p15:clr>
            <a:srgbClr val="A4A3A4"/>
          </p15:clr>
        </p15:guide>
        <p15:guide id="5" pos="74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6CA"/>
    <a:srgbClr val="002B2A"/>
    <a:srgbClr val="002A2A"/>
    <a:srgbClr val="D3C9D3"/>
    <a:srgbClr val="C3D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/>
    <p:restoredTop sz="93934"/>
  </p:normalViewPr>
  <p:slideViewPr>
    <p:cSldViewPr snapToGrid="0" showGuides="1">
      <p:cViewPr>
        <p:scale>
          <a:sx n="93" d="100"/>
          <a:sy n="93" d="100"/>
        </p:scale>
        <p:origin x="272" y="312"/>
      </p:cViewPr>
      <p:guideLst>
        <p:guide orient="horz" pos="210"/>
        <p:guide pos="3840"/>
        <p:guide orient="horz" pos="4088"/>
        <p:guide pos="211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79237-C82E-6543-B549-8F6851AA9513}" type="datetimeFigureOut">
              <a:rPr lang="en-LT" smtClean="0"/>
              <a:t>01/07/2025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24B29-66BD-0042-856F-94152DBC3AE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33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Šilutės rajone būta vagysčių.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6763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Perimetro frezavimas </a:t>
            </a:r>
            <a:r>
              <a:rPr lang="en-LT" dirty="0"/>
              <a:t>ypač svarbus įrengimo pradžioje, nes sumažina kanopinių žvėrių migraciją per aptvarus.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75561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</a:t>
            </a:r>
            <a:r>
              <a:rPr lang="en-LT" dirty="0"/>
              <a:t>edas susmeigė kuolus gilyn 1 metru.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362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24B29-66BD-0042-856F-94152DBC3AEB}" type="slidenum">
              <a:rPr lang="en-LT" smtClean="0"/>
              <a:t>14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530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CADB-CAE9-69CB-1AC5-E5C48E7F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C1ED1-E8D5-AFA7-B7A7-488DBD661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D9EB8-DFD8-C2C6-9C56-9119910F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61B1-A0D1-984E-83FB-C2F849214AFC}" type="datetime1">
              <a:rPr lang="en-US" smtClean="0"/>
              <a:t>7/1/25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EFFF1-DEA0-629C-DBCF-D2C2C488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E561A-EB17-3F4F-CD74-4CDD0B99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1636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7017-83A4-E03C-AC7C-80635768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CE50B-D315-BBB4-1865-2AAFCD2E7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53719-EA8C-0209-BEA2-6A08C160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A3D0F-97E3-6548-93BD-3489719C85F5}" type="datetime1">
              <a:rPr lang="en-US" smtClean="0"/>
              <a:t>7/1/25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CE5D-BA2E-7EA1-C5F1-C3CD49F10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E5EE6-D395-27F2-3CB8-04B19ED5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5865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B4E60-CB7E-D8EF-852E-4471FD322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03DFB-A610-155E-E641-3DCBB92A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23D89-000C-D780-1FE7-6A957C93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BAD45-CA8C-0046-8C54-E35B1D70E6D4}" type="datetime1">
              <a:rPr lang="en-US" smtClean="0"/>
              <a:t>7/1/25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292FA-BC55-D13D-F7F6-C26D9C01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F793-69B5-2CCF-13FF-7BA018EB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563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036F-0B59-B154-25EB-047BD7A1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A5F0B-B249-2E40-0317-67DE8A11B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3FA5B-1BB1-B0BA-BD5C-22FAE8DA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0380-AA99-9441-B70F-D5101096A2AC}" type="datetime1">
              <a:rPr lang="en-US" smtClean="0"/>
              <a:t>7/1/25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0DB29-0648-E21D-B93D-7E9EF650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31650-6AB9-81E6-1A2D-E62A9EED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2062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493E-9A1A-A6AA-91E5-6DF100EF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B601D-C55F-60A9-0217-F6335EE7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BDE12-CCB7-F256-8517-53D013BC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F8D26-0B53-4B4A-B541-9FA71C9C6A39}" type="datetime1">
              <a:rPr lang="en-US" smtClean="0"/>
              <a:t>7/1/25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58AD1-0B3B-D577-114C-F1146B49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5842C-B4B1-1153-D8FC-E78334E9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6461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560A-3A28-EF71-B196-72974E5C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16EF9-FF04-322D-4C60-0D9A1F350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6BD91-37E6-A4CA-C94E-1B70F91D3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2078-2EFF-D8EB-AEC1-ADBDE3CAA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09CA-6755-DF48-990C-B4EAB04C1B01}" type="datetime1">
              <a:rPr lang="en-US" smtClean="0"/>
              <a:t>7/1/25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47E88-FF4D-A390-D7F2-3A9AD98A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E1F19-3550-3AC0-BDD6-47DDC293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166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016C9-5E0B-B602-F07E-9A499F84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241C-2DE5-8A7E-A861-1BEB9F43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BCBE3-6B87-ABDA-0F5C-A82056ECE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CCFA9-AF7F-B144-A40D-037595BA7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EA3D55-9CF2-E764-3587-6E254A5C8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B94017-AD4A-F866-F539-C76A0149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79E7-84AF-DB40-B9FF-37D5CBBDBB70}" type="datetime1">
              <a:rPr lang="en-US" smtClean="0"/>
              <a:t>7/1/25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0AD8C-B878-028E-0E44-C3D3C82D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E0A3E9-A685-0101-FAFE-DCEDB9EF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24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48C1-4EFF-61C0-086D-12E0D6BE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61221-4450-310C-9CDE-80256753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CD7F-9680-2B4E-901C-B2E5CC204108}" type="datetime1">
              <a:rPr lang="en-US" smtClean="0"/>
              <a:t>7/1/25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3B9EA-A6BB-10DF-AB34-59643A3C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46E17-9775-4507-2259-FABA2F87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7152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17A30A-54A1-ED41-A7D6-1436BFE76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5ECE-69D3-D84C-BD0D-2FF44372DFF0}" type="datetime1">
              <a:rPr lang="en-US" smtClean="0"/>
              <a:t>7/1/25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9F6C5-4518-C6E0-A901-9A2ADE64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09058-2B73-2B4D-C221-C9ADF2AF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375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5E53E-C650-304D-98F3-F8953F77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35922-88A8-47B4-F41F-2EB8249E6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9FC9F-DB06-927F-B7D8-9FA177B3D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F8EF0-D009-3DC1-275D-398A2169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1FF3-5A77-8F47-BA54-255B52AF0371}" type="datetime1">
              <a:rPr lang="en-US" smtClean="0"/>
              <a:t>7/1/25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97EB6-BC76-7D6B-39E8-1783B9F0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F8C55-5130-200F-8073-8DB3B966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7783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78BC-BF13-72D7-1A03-0E1CE2AE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F1D81-38C1-186B-FD1C-B82669779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DE48C-5589-40BB-5A84-A49711AB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A4A17-E98F-0233-E090-D12BCD51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C1E-D8A1-6140-B041-BB6CC2839DB3}" type="datetime1">
              <a:rPr lang="en-US" smtClean="0"/>
              <a:t>7/1/25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1C9B0-01D8-9123-A579-EE4961D4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E4747-7C7A-CC7C-98FE-19D679F2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415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AA04A-081B-855A-7028-D8E8F0106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6983D-4D94-47FC-6EC9-23C22DDBB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A5A10-5BEB-937E-C3B0-861094CCB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9FECF8-3534-8E48-80DE-F1B9916F91BD}" type="datetime1">
              <a:rPr lang="en-US" smtClean="0"/>
              <a:t>7/1/25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822C1-2F08-E1D7-BB19-630F5CFF3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145D4-AA63-9F90-82C2-601D75EFB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AA23C4-884F-2240-B8EB-189964B8E5D6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616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370" y="4907902"/>
            <a:ext cx="11595790" cy="1813574"/>
          </a:xfrm>
        </p:spPr>
        <p:txBody>
          <a:bodyPr lIns="0" tIns="0" rIns="0" bIns="0" anchor="t">
            <a:normAutofit fontScale="90000"/>
          </a:bodyPr>
          <a:lstStyle/>
          <a:p>
            <a:pPr algn="l"/>
            <a:r>
              <a:rPr lang="en-LT" sz="3100" dirty="0">
                <a:solidFill>
                  <a:schemeClr val="bg1"/>
                </a:solidFill>
                <a:latin typeface="Aleo" pitchFamily="2" charset="77"/>
              </a:rPr>
              <a:t>                            </a:t>
            </a:r>
            <a:br>
              <a:rPr lang="en-LT" sz="3100" dirty="0">
                <a:solidFill>
                  <a:schemeClr val="bg1"/>
                </a:solidFill>
                <a:latin typeface="Aleo" pitchFamily="2" charset="77"/>
              </a:rPr>
            </a:br>
            <a:r>
              <a:rPr lang="en-LT" sz="3100" dirty="0">
                <a:solidFill>
                  <a:schemeClr val="bg1"/>
                </a:solidFill>
                <a:latin typeface="Aleo" pitchFamily="2" charset="77"/>
              </a:rPr>
              <a:t>Projekto veiklų apžvalga 2025m</a:t>
            </a:r>
            <a:br>
              <a:rPr lang="en-LT" sz="3100" dirty="0">
                <a:solidFill>
                  <a:schemeClr val="bg1"/>
                </a:solidFill>
                <a:latin typeface="Aleo" pitchFamily="2" charset="77"/>
              </a:rPr>
            </a:br>
            <a:r>
              <a:rPr lang="en-LT" sz="3100" dirty="0">
                <a:solidFill>
                  <a:schemeClr val="bg1"/>
                </a:solidFill>
                <a:latin typeface="Aleo" pitchFamily="2" charset="77"/>
              </a:rPr>
              <a:t>                                 </a:t>
            </a:r>
            <a:br>
              <a:rPr lang="en-LT" sz="3100" dirty="0">
                <a:solidFill>
                  <a:schemeClr val="bg1"/>
                </a:solidFill>
                <a:latin typeface="Aleo" pitchFamily="2" charset="77"/>
              </a:rPr>
            </a:br>
            <a:r>
              <a:rPr lang="en-LT" sz="3100" dirty="0">
                <a:solidFill>
                  <a:schemeClr val="bg1"/>
                </a:solidFill>
                <a:latin typeface="Aleo" pitchFamily="2" charset="77"/>
              </a:rPr>
              <a:t>Lietuvos aplinkosauginių ūkių asociacija,               </a:t>
            </a:r>
            <a:br>
              <a:rPr lang="en-LT" sz="3600" dirty="0">
                <a:solidFill>
                  <a:schemeClr val="bg1"/>
                </a:solidFill>
                <a:latin typeface="Aleo" pitchFamily="2" charset="77"/>
              </a:rPr>
            </a:br>
            <a:endParaRPr lang="en-LT" sz="3600" dirty="0">
              <a:solidFill>
                <a:schemeClr val="bg1"/>
              </a:solidFill>
              <a:latin typeface="Aleo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61C83-705B-A847-F1E6-3132929F4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370" y="3370832"/>
            <a:ext cx="8432899" cy="1056176"/>
          </a:xfrm>
        </p:spPr>
        <p:txBody>
          <a:bodyPr lIns="0" tIns="0" rIns="0" bIns="0">
            <a:normAutofit/>
          </a:bodyPr>
          <a:lstStyle/>
          <a:p>
            <a:pPr algn="l"/>
            <a:endParaRPr lang="en-LT" dirty="0">
              <a:solidFill>
                <a:schemeClr val="bg1"/>
              </a:solidFill>
              <a:latin typeface="Aleo" pitchFamily="2" charset="77"/>
            </a:endParaRPr>
          </a:p>
          <a:p>
            <a:pPr algn="l"/>
            <a:endParaRPr lang="en-LT" dirty="0">
              <a:solidFill>
                <a:schemeClr val="bg1"/>
              </a:solidFill>
              <a:latin typeface="Aleo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7CB0AFB-9847-477E-853A-C26652E15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3300" y="136525"/>
            <a:ext cx="2324100" cy="6223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54A1EE-41FD-4407-D528-0DA743123DA8}"/>
              </a:ext>
            </a:extLst>
          </p:cNvPr>
          <p:cNvCxnSpPr/>
          <p:nvPr/>
        </p:nvCxnSpPr>
        <p:spPr>
          <a:xfrm>
            <a:off x="348611" y="3111690"/>
            <a:ext cx="0" cy="1542197"/>
          </a:xfrm>
          <a:prstGeom prst="line">
            <a:avLst/>
          </a:prstGeom>
          <a:ln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1</a:t>
            </a:fld>
            <a:endParaRPr lang="en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4E2BB-0EC7-5E35-BF4B-76ED994BD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002" y="4883935"/>
            <a:ext cx="2538998" cy="197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78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5BCDFD-BB27-59B1-CC61-D077222A0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057" y="403412"/>
            <a:ext cx="11743944" cy="59782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48FE2-C8E2-D3F9-9BD9-112B9C95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2486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2F64C1-6F0A-FE22-0592-EAEC0CCDA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67F4CC0-9FF0-F8CD-9340-97209F5AE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1B2EBF0-056A-2C58-6DFC-C377BB2AD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83" y="701355"/>
            <a:ext cx="8782557" cy="1073657"/>
          </a:xfrm>
        </p:spPr>
        <p:txBody>
          <a:bodyPr lIns="0" tIns="0" rIns="0" bIns="0" anchor="t">
            <a:noAutofit/>
          </a:bodyPr>
          <a:lstStyle/>
          <a:p>
            <a:br>
              <a:rPr lang="en-LT" sz="6600" dirty="0">
                <a:solidFill>
                  <a:srgbClr val="002A2A"/>
                </a:solidFill>
                <a:latin typeface="Aleo" pitchFamily="2" charset="77"/>
              </a:rPr>
            </a:br>
            <a:endParaRPr lang="en-LT" sz="6600" dirty="0">
              <a:solidFill>
                <a:srgbClr val="002A2A"/>
              </a:solidFill>
              <a:latin typeface="Aleo" pitchFamily="2" charset="77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4F35263-6541-614E-6B0A-4F38BD77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59" y="3083055"/>
            <a:ext cx="4426951" cy="3456213"/>
          </a:xfrm>
        </p:spPr>
        <p:txBody>
          <a:bodyPr lIns="0" tIns="0" rIns="0" bIns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1600" dirty="0">
                <a:solidFill>
                  <a:schemeClr val="tx2"/>
                </a:solidFill>
                <a:latin typeface="Aleo" pitchFamily="2" charset="77"/>
              </a:rPr>
              <a:t>.</a:t>
            </a:r>
            <a:endParaRPr lang="en-LT" sz="1600" dirty="0">
              <a:solidFill>
                <a:schemeClr val="tx2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504D7848-1CFC-F7FA-14F6-05CA60C3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11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FFA0A-4CB7-32BA-91E3-6EE984C3D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84864"/>
            <a:ext cx="5889549" cy="4417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69EA44-3792-2E9C-E9A8-B059CD58B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51" y="2284864"/>
            <a:ext cx="5889549" cy="4417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295F4-8A72-026D-8C23-2ABFC6CC6E9D}"/>
              </a:ext>
            </a:extLst>
          </p:cNvPr>
          <p:cNvSpPr txBox="1"/>
          <p:nvPr/>
        </p:nvSpPr>
        <p:spPr>
          <a:xfrm>
            <a:off x="2709228" y="957335"/>
            <a:ext cx="8782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3200" dirty="0"/>
              <a:t>Šienavimas vs Ganymas – rekomendacijos</a:t>
            </a:r>
          </a:p>
        </p:txBody>
      </p:sp>
    </p:spTree>
    <p:extLst>
      <p:ext uri="{BB962C8B-B14F-4D97-AF65-F5344CB8AC3E}">
        <p14:creationId xmlns:p14="http://schemas.microsoft.com/office/powerpoint/2010/main" val="2652916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87980E-0EBF-6A47-AE2F-455D018CF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CC9B07D-DD63-00EE-5A4D-F93507109A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275D4E8F-68AC-2ED2-B37B-E8A4C791A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59" y="3083055"/>
            <a:ext cx="4426951" cy="3456213"/>
          </a:xfrm>
        </p:spPr>
        <p:txBody>
          <a:bodyPr lIns="0" tIns="0" rIns="0" bIns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1600" dirty="0">
                <a:solidFill>
                  <a:schemeClr val="tx2"/>
                </a:solidFill>
                <a:latin typeface="Aleo" pitchFamily="2" charset="77"/>
              </a:rPr>
              <a:t>.</a:t>
            </a:r>
            <a:endParaRPr lang="en-LT" sz="1600" dirty="0">
              <a:solidFill>
                <a:schemeClr val="tx2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2690A8F7-7903-67D6-D62C-1CF1933E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12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33823C-BC60-0036-7D57-CE3E78D347D3}"/>
              </a:ext>
            </a:extLst>
          </p:cNvPr>
          <p:cNvSpPr txBox="1"/>
          <p:nvPr/>
        </p:nvSpPr>
        <p:spPr>
          <a:xfrm>
            <a:off x="709127" y="279397"/>
            <a:ext cx="1052493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LT" sz="2000" dirty="0">
              <a:solidFill>
                <a:srgbClr val="002A2A"/>
              </a:solidFill>
              <a:latin typeface="Ale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LT" sz="2000" dirty="0">
              <a:solidFill>
                <a:srgbClr val="002A2A"/>
              </a:solidFill>
              <a:latin typeface="Ale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LT" sz="2000" dirty="0">
              <a:solidFill>
                <a:srgbClr val="002A2A"/>
              </a:solidFill>
              <a:latin typeface="Ale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solidFill>
                  <a:srgbClr val="002A2A"/>
                </a:solidFill>
                <a:latin typeface="Aleo" pitchFamily="2" charset="77"/>
              </a:rPr>
              <a:t>Nušienauti visą ganomą teritoriją prieš ganymą, nepaliekant senos peraugusios žolės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solidFill>
                  <a:srgbClr val="002A2A"/>
                </a:solidFill>
                <a:latin typeface="Aleo" pitchFamily="2" charset="77"/>
              </a:rPr>
              <a:t>Pirmą ganymo sezoną paleisti gyvulius į aptvarą pavasarį, jau paaugus žolei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solidFill>
                  <a:srgbClr val="002A2A"/>
                </a:solidFill>
                <a:latin typeface="Aleo" pitchFamily="2" charset="77"/>
              </a:rPr>
              <a:t>Aprūpinti gyvulius mineralais ištisus metus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solidFill>
                  <a:srgbClr val="002A2A"/>
                </a:solidFill>
                <a:latin typeface="Aleo" pitchFamily="2" charset="77"/>
              </a:rPr>
              <a:t>Aptverti pavojingas vietas tvora, kad gyvuliai nenuskęstų, ypač žiemą.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latin typeface="Aleo" pitchFamily="2" charset="77"/>
              </a:rPr>
              <a:t>Dominuojantiems individamas uždėti gps sekiklį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latin typeface="Aleo" pitchFamily="2" charset="77"/>
              </a:rPr>
              <a:t>Pirmąsias dvi savaites atidžiai stebėti aptvarus dėl laukinių gyvūnų įsilaužimo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latin typeface="Aleo" pitchFamily="2" charset="77"/>
              </a:rPr>
              <a:t>Investuoti bent į 15 J galingumo profesionalų elektrinį piemenį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latin typeface="Aleo" pitchFamily="2" charset="77"/>
              </a:rPr>
              <a:t>Sukalti bent 5vnt cinkuoto vamzdžio įžeminimus šlapiausioje vietoje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latin typeface="Aleo" pitchFamily="2" charset="77"/>
              </a:rPr>
              <a:t>Kur yra kanopinių migracija papurkšti kuolų viršūnes mėlynais dažais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leo" pitchFamily="2" charset="77"/>
              </a:rPr>
              <a:t>K</a:t>
            </a:r>
            <a:r>
              <a:rPr lang="en-LT" sz="2000" dirty="0">
                <a:latin typeface="Aleo" pitchFamily="2" charset="77"/>
              </a:rPr>
              <a:t>elis kart per mėnesį paduoti miltų, kad nesulaukėtų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latin typeface="Aleo" pitchFamily="2" charset="77"/>
              </a:rPr>
              <a:t>Palikti aptvare krūmų arba medžių dėl pavėsio, pasislėpimui nuo kraujasiurbių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latin typeface="Aleo" pitchFamily="2" charset="77"/>
              </a:rPr>
              <a:t>Jei yra galimybė-  vykdyti rotacinį ganymą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LT" sz="2000" dirty="0">
                <a:latin typeface="Aleo" pitchFamily="2" charset="77"/>
              </a:rPr>
              <a:t>Kiekvieną pavasarį nupukšti nugaras preaparatais nuo kraujasiurbių ir nukirminti</a:t>
            </a:r>
          </a:p>
          <a:p>
            <a:endParaRPr lang="en-LT" dirty="0">
              <a:latin typeface="Ale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LT" dirty="0">
              <a:latin typeface="Ale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11642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1EEFE8-40BF-AA10-036B-5D6BCE3D8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F4BEC6D-AF9A-635D-96C5-E76898600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675C4A7B-7BE8-10ED-EB33-D01406310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59" y="3083055"/>
            <a:ext cx="4426951" cy="3456213"/>
          </a:xfrm>
        </p:spPr>
        <p:txBody>
          <a:bodyPr lIns="0" tIns="0" rIns="0" bIns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1600" dirty="0">
                <a:solidFill>
                  <a:schemeClr val="tx2"/>
                </a:solidFill>
                <a:latin typeface="Aleo" pitchFamily="2" charset="77"/>
              </a:rPr>
              <a:t>.</a:t>
            </a:r>
            <a:endParaRPr lang="en-LT" sz="1600" dirty="0">
              <a:solidFill>
                <a:schemeClr val="tx2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7BC3FE57-1BF6-62F6-974B-F810D6F7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13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2E544-CA0E-8E42-37F8-A6E6377A996C}"/>
              </a:ext>
            </a:extLst>
          </p:cNvPr>
          <p:cNvSpPr txBox="1"/>
          <p:nvPr/>
        </p:nvSpPr>
        <p:spPr>
          <a:xfrm>
            <a:off x="627240" y="497761"/>
            <a:ext cx="10524930" cy="95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r>
              <a:rPr lang="en-LT" sz="2000" b="1" dirty="0">
                <a:latin typeface="Aleo" pitchFamily="2" charset="77"/>
              </a:rPr>
              <a:t>LAUA veiklos lifefarms for birds projekte</a:t>
            </a:r>
          </a:p>
          <a:p>
            <a:pPr algn="ctr"/>
            <a:endParaRPr lang="en-LT" sz="2000" dirty="0">
              <a:latin typeface="Aleo" pitchFamily="2" charset="77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Aleo" pitchFamily="2" charset="77"/>
              </a:rPr>
              <a:t>T</a:t>
            </a:r>
            <a:r>
              <a:rPr lang="en-LT" sz="2000" dirty="0">
                <a:latin typeface="Aleo" pitchFamily="2" charset="77"/>
              </a:rPr>
              <a:t>eikiame konsultacijas ūkininkams planuojantiems tvarkyti pievas ar šlapynes saugomose teritorijose</a:t>
            </a:r>
          </a:p>
          <a:p>
            <a:pPr marL="342900" indent="-342900">
              <a:buFontTx/>
              <a:buChar char="-"/>
            </a:pPr>
            <a:r>
              <a:rPr lang="en-LT" sz="2000" dirty="0">
                <a:latin typeface="Aleo" pitchFamily="2" charset="77"/>
              </a:rPr>
              <a:t>Atstovauja aplinkosauginius ūkius valstybinėse institucijose </a:t>
            </a:r>
          </a:p>
          <a:p>
            <a:pPr marL="342900" indent="-342900">
              <a:buFontTx/>
              <a:buChar char="-"/>
            </a:pPr>
            <a:r>
              <a:rPr lang="en-LT" sz="2000" dirty="0">
                <a:latin typeface="Aleo" pitchFamily="2" charset="77"/>
              </a:rPr>
              <a:t>Teikia pasiūlymus Žemės ūkio ministerijai ir NMA dėl tiesioginių išmokų taisyklių </a:t>
            </a:r>
          </a:p>
          <a:p>
            <a:pPr marL="342900" indent="-342900">
              <a:buFontTx/>
              <a:buChar char="-"/>
            </a:pPr>
            <a:r>
              <a:rPr lang="en-LT" sz="2000" dirty="0">
                <a:latin typeface="Aleo" pitchFamily="2" charset="77"/>
              </a:rPr>
              <a:t>Viešina veiklas ir dalinasi gerąja ekstensyvaus ganymo praktika saugomose teritorijose</a:t>
            </a:r>
          </a:p>
          <a:p>
            <a:pPr marL="342900" indent="-342900">
              <a:buFontTx/>
              <a:buChar char="-"/>
            </a:pPr>
            <a:r>
              <a:rPr lang="en-LT" sz="2000" dirty="0">
                <a:latin typeface="Aleo" pitchFamily="2" charset="77"/>
              </a:rPr>
              <a:t>Nuolat renka naujausią mokslinę ir technologinę patirtį užsienio šalyse. </a:t>
            </a:r>
          </a:p>
          <a:p>
            <a:pPr marL="342900" indent="-342900">
              <a:buFontTx/>
              <a:buChar char="-"/>
            </a:pPr>
            <a:r>
              <a:rPr lang="en-LT" sz="2000" dirty="0">
                <a:latin typeface="Aleo" pitchFamily="2" charset="77"/>
              </a:rPr>
              <a:t>Projekto antroje pusėje bus surengta 12 seminarų pradedantiems ūkininkams, išleista atmintinė, projektas pristatomas nacionalinėje parodoje ”Ka pasėsi”. </a:t>
            </a:r>
          </a:p>
          <a:p>
            <a:pPr marL="342900" indent="-342900">
              <a:buFontTx/>
              <a:buChar char="-"/>
            </a:pPr>
            <a:endParaRPr lang="en-LT" sz="2000" dirty="0">
              <a:latin typeface="Aleo" pitchFamily="2" charset="77"/>
            </a:endParaRPr>
          </a:p>
          <a:p>
            <a:pPr marL="342900" indent="-342900">
              <a:buFontTx/>
              <a:buChar char="-"/>
            </a:pPr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sz="2000" dirty="0">
              <a:latin typeface="Aleo" pitchFamily="2" charset="77"/>
            </a:endParaRPr>
          </a:p>
          <a:p>
            <a:pPr algn="ctr"/>
            <a:endParaRPr lang="en-LT" dirty="0">
              <a:latin typeface="Aleo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LT" dirty="0">
              <a:latin typeface="Aleo" pitchFamily="2" charset="77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992794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2BA51A-1F61-126C-4D98-929A72E86E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t="12386" b="12386"/>
          <a:stretch/>
        </p:blipFill>
        <p:spPr>
          <a:xfrm>
            <a:off x="-24000" y="-23959"/>
            <a:ext cx="12243600" cy="6907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FB7CD-10F0-E348-B4C8-DAC1CC08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559" y="669162"/>
            <a:ext cx="4704961" cy="1289786"/>
          </a:xfrm>
        </p:spPr>
        <p:txBody>
          <a:bodyPr lIns="0" tIns="0" rIns="0" bIns="0" anchor="t">
            <a:normAutofit/>
          </a:bodyPr>
          <a:lstStyle/>
          <a:p>
            <a:pPr algn="l"/>
            <a:br>
              <a:rPr lang="en-GB" sz="3500" dirty="0">
                <a:solidFill>
                  <a:srgbClr val="C2D6CA"/>
                </a:solidFill>
                <a:latin typeface="Aleo" pitchFamily="2" charset="77"/>
              </a:rPr>
            </a:br>
            <a:endParaRPr lang="en-GB" sz="3500" dirty="0">
              <a:solidFill>
                <a:srgbClr val="C2D6CA"/>
              </a:solidFill>
              <a:latin typeface="Aleo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14040E2-B08A-232E-96DB-AE3225871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5800" y="-5385600"/>
            <a:ext cx="12243600" cy="12243600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0B47DA4-25C1-67CF-CBB0-3AC199A7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A23C4-884F-2240-B8EB-189964B8E5D6}" type="slidenum">
              <a:rPr lang="en-LT" smtClean="0"/>
              <a:t>14</a:t>
            </a:fld>
            <a:endParaRPr lang="en-LT"/>
          </a:p>
        </p:txBody>
      </p:sp>
      <p:sp>
        <p:nvSpPr>
          <p:cNvPr id="4" name="Slide Number Placeholder 20">
            <a:extLst>
              <a:ext uri="{FF2B5EF4-FFF2-40B4-BE49-F238E27FC236}">
                <a16:creationId xmlns:a16="http://schemas.microsoft.com/office/drawing/2014/main" id="{3D8C816B-FD15-0BF8-106F-9EB2BFFD8AA4}"/>
              </a:ext>
            </a:extLst>
          </p:cNvPr>
          <p:cNvSpPr txBox="1">
            <a:spLocks/>
          </p:cNvSpPr>
          <p:nvPr/>
        </p:nvSpPr>
        <p:spPr>
          <a:xfrm>
            <a:off x="9077325" y="6251186"/>
            <a:ext cx="27432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L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pPr/>
              <a:t>14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E06AA-3AE8-56F3-6152-224E730AF5B3}"/>
              </a:ext>
            </a:extLst>
          </p:cNvPr>
          <p:cNvSpPr txBox="1"/>
          <p:nvPr/>
        </p:nvSpPr>
        <p:spPr>
          <a:xfrm>
            <a:off x="8472196" y="5281128"/>
            <a:ext cx="2881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2400" dirty="0">
                <a:solidFill>
                  <a:schemeClr val="bg1"/>
                </a:solidFill>
              </a:rPr>
              <a:t>Ačiū už dėmesį, sėkmės!</a:t>
            </a:r>
          </a:p>
        </p:txBody>
      </p:sp>
    </p:spTree>
    <p:extLst>
      <p:ext uri="{BB962C8B-B14F-4D97-AF65-F5344CB8AC3E}">
        <p14:creationId xmlns:p14="http://schemas.microsoft.com/office/powerpoint/2010/main" val="4047048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54BA3B4-FD60-D758-C140-572E0F29A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280" t="1" r="47631" b="34350"/>
          <a:stretch/>
        </p:blipFill>
        <p:spPr>
          <a:xfrm>
            <a:off x="1895341" y="0"/>
            <a:ext cx="10296659" cy="6858000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A56F0BC7-EBF1-355A-18E7-556DEAB3D580}"/>
              </a:ext>
            </a:extLst>
          </p:cNvPr>
          <p:cNvSpPr/>
          <p:nvPr/>
        </p:nvSpPr>
        <p:spPr>
          <a:xfrm>
            <a:off x="-104633" y="0"/>
            <a:ext cx="12296633" cy="6858000"/>
          </a:xfrm>
          <a:custGeom>
            <a:avLst/>
            <a:gdLst>
              <a:gd name="connsiteX0" fmla="*/ 0 w 12296633"/>
              <a:gd name="connsiteY0" fmla="*/ 0 h 6858000"/>
              <a:gd name="connsiteX1" fmla="*/ 12296633 w 12296633"/>
              <a:gd name="connsiteY1" fmla="*/ 0 h 6858000"/>
              <a:gd name="connsiteX2" fmla="*/ 12296633 w 12296633"/>
              <a:gd name="connsiteY2" fmla="*/ 6858000 h 6858000"/>
              <a:gd name="connsiteX3" fmla="*/ 12244317 w 12296633"/>
              <a:gd name="connsiteY3" fmla="*/ 6858000 h 6858000"/>
              <a:gd name="connsiteX4" fmla="*/ 12244317 w 12296633"/>
              <a:gd name="connsiteY4" fmla="*/ 914888 h 6858000"/>
              <a:gd name="connsiteX5" fmla="*/ 11832090 w 12296633"/>
              <a:gd name="connsiteY5" fmla="*/ 258364 h 6858000"/>
              <a:gd name="connsiteX6" fmla="*/ 5844731 w 12296633"/>
              <a:gd name="connsiteY6" fmla="*/ 6184691 h 6858000"/>
              <a:gd name="connsiteX7" fmla="*/ 5788924 w 12296633"/>
              <a:gd name="connsiteY7" fmla="*/ 6211218 h 6858000"/>
              <a:gd name="connsiteX8" fmla="*/ 3925073 w 12296633"/>
              <a:gd name="connsiteY8" fmla="*/ 6805475 h 6858000"/>
              <a:gd name="connsiteX9" fmla="*/ 3625721 w 12296633"/>
              <a:gd name="connsiteY9" fmla="*/ 6858000 h 6858000"/>
              <a:gd name="connsiteX10" fmla="*/ 0 w 12296633"/>
              <a:gd name="connsiteY10" fmla="*/ 6858000 h 6858000"/>
              <a:gd name="connsiteX11" fmla="*/ 0 w 12296633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633" h="6858000">
                <a:moveTo>
                  <a:pt x="0" y="0"/>
                </a:moveTo>
                <a:lnTo>
                  <a:pt x="12296633" y="0"/>
                </a:lnTo>
                <a:lnTo>
                  <a:pt x="12296633" y="6858000"/>
                </a:lnTo>
                <a:lnTo>
                  <a:pt x="12244317" y="6858000"/>
                </a:lnTo>
                <a:lnTo>
                  <a:pt x="12244317" y="914888"/>
                </a:lnTo>
                <a:cubicBezTo>
                  <a:pt x="12131251" y="681747"/>
                  <a:pt x="11993288" y="460834"/>
                  <a:pt x="11832090" y="258364"/>
                </a:cubicBezTo>
                <a:cubicBezTo>
                  <a:pt x="11334596" y="3140602"/>
                  <a:pt x="8537383" y="4901901"/>
                  <a:pt x="5844731" y="6184691"/>
                </a:cubicBezTo>
                <a:cubicBezTo>
                  <a:pt x="5825852" y="6192567"/>
                  <a:pt x="5807388" y="6201892"/>
                  <a:pt x="5788924" y="6211218"/>
                </a:cubicBezTo>
                <a:cubicBezTo>
                  <a:pt x="5232718" y="6470522"/>
                  <a:pt x="4613612" y="6672865"/>
                  <a:pt x="3925073" y="6805475"/>
                </a:cubicBezTo>
                <a:lnTo>
                  <a:pt x="3625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3D1C7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en-LT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2A4D47-9114-4E3F-CCC3-694C4CE7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58" y="291171"/>
            <a:ext cx="9467468" cy="555496"/>
          </a:xfrm>
        </p:spPr>
        <p:txBody>
          <a:bodyPr lIns="0" tIns="0" rIns="0" bIns="0" anchor="t">
            <a:normAutofit fontScale="90000"/>
          </a:bodyPr>
          <a:lstStyle/>
          <a:p>
            <a:r>
              <a:rPr lang="en-LT" sz="3200" b="1" dirty="0">
                <a:solidFill>
                  <a:srgbClr val="002A2A"/>
                </a:solidFill>
                <a:latin typeface="Aleo" pitchFamily="2" charset="77"/>
              </a:rPr>
              <a:t>2023 -2024m įgyvendintos veiklos</a:t>
            </a:r>
            <a:br>
              <a:rPr lang="en-LT" sz="3200" dirty="0">
                <a:solidFill>
                  <a:srgbClr val="002A2A"/>
                </a:solidFill>
                <a:latin typeface="Aleo" pitchFamily="2" charset="77"/>
              </a:rPr>
            </a:br>
            <a:endParaRPr lang="en-LT" sz="3200" dirty="0">
              <a:solidFill>
                <a:srgbClr val="002A2A"/>
              </a:solidFill>
              <a:latin typeface="Aleo" pitchFamily="2" charset="77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9C56BE9-F53E-3847-F649-471320DD3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910" y="1422400"/>
            <a:ext cx="7837690" cy="3993661"/>
          </a:xfrm>
        </p:spPr>
        <p:txBody>
          <a:bodyPr lIns="0" tIns="0" rIns="0" bIns="0" anchor="b">
            <a:normAutofit fontScale="70000" lnSpcReduction="20000"/>
          </a:bodyPr>
          <a:lstStyle/>
          <a:p>
            <a:pPr algn="l">
              <a:lnSpc>
                <a:spcPct val="100000"/>
              </a:lnSpc>
            </a:pPr>
            <a:endParaRPr lang="en-LT" sz="2800" dirty="0">
              <a:latin typeface="Aleo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n-LT" sz="4400" dirty="0">
                <a:latin typeface="Aleo" pitchFamily="2" charset="77"/>
              </a:rPr>
              <a:t>8 ilgalaikių mobilaus ganymo aptvarų įrengimas Aukštaitijos nacionaline parke (6 aptvarai), bei Nemuno deltos reg. parke (2 aptvarai ) Viso įrengta mobilaus ganymo aptvarų-  260 ha teritorija, virš 16km aptvarų. </a:t>
            </a:r>
          </a:p>
          <a:p>
            <a:pPr algn="l">
              <a:lnSpc>
                <a:spcPct val="100000"/>
              </a:lnSpc>
            </a:pPr>
            <a:r>
              <a:rPr lang="en-LT" sz="4400" dirty="0">
                <a:latin typeface="Aleo" pitchFamily="2" charset="77"/>
              </a:rPr>
              <a:t>80 telyčių banda padalinta į 4 grupes, kurios pervežtos ir ganomos po pusę sezono viename aptvare. </a:t>
            </a:r>
          </a:p>
          <a:p>
            <a:pPr algn="l">
              <a:lnSpc>
                <a:spcPct val="100000"/>
              </a:lnSpc>
            </a:pPr>
            <a:endParaRPr lang="en-LT" sz="1600" dirty="0">
              <a:solidFill>
                <a:schemeClr val="tx2"/>
              </a:solidFill>
              <a:latin typeface="Aleo" pitchFamily="2" charset="77"/>
            </a:endParaRPr>
          </a:p>
          <a:p>
            <a:pPr algn="l">
              <a:lnSpc>
                <a:spcPct val="100000"/>
              </a:lnSpc>
            </a:pPr>
            <a:endParaRPr lang="en-LT" sz="1600" dirty="0">
              <a:solidFill>
                <a:schemeClr val="tx2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chemeClr val="bg1"/>
                </a:solidFill>
                <a:latin typeface="Aleo" pitchFamily="2" charset="77"/>
              </a:rPr>
              <a:t>2</a:t>
            </a:fld>
            <a:endParaRPr lang="en-LT" dirty="0">
              <a:solidFill>
                <a:schemeClr val="bg1"/>
              </a:solidFill>
              <a:latin typeface="Ale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044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C9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22A4D47-9114-4E3F-CCC3-694C4CE7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59" y="291171"/>
            <a:ext cx="4856016" cy="1389588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en-LT" sz="5000" dirty="0">
                <a:solidFill>
                  <a:srgbClr val="002A2A"/>
                </a:solidFill>
                <a:latin typeface="Aleo" pitchFamily="2" charset="77"/>
              </a:rPr>
              <a:t>Ilgalaikiai aptvarai</a:t>
            </a: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chemeClr val="bg1"/>
                </a:solidFill>
                <a:latin typeface="Aleo" pitchFamily="2" charset="77"/>
              </a:rPr>
              <a:t>3</a:t>
            </a:fld>
            <a:endParaRPr lang="en-LT" dirty="0">
              <a:solidFill>
                <a:schemeClr val="bg1"/>
              </a:solidFill>
              <a:latin typeface="Aleo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B3D5F71-0631-820F-4036-4EC7B73B7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6612" y="726812"/>
            <a:ext cx="6131188" cy="613118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C3FFFB-94DC-47E7-8B4C-F01755746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686" y="0"/>
            <a:ext cx="6947114" cy="6858000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9E56854F-9DB3-22C0-5C4A-A6E5A2E80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60" y="2421467"/>
            <a:ext cx="4042174" cy="2946399"/>
          </a:xfrm>
        </p:spPr>
        <p:txBody>
          <a:bodyPr/>
          <a:lstStyle/>
          <a:p>
            <a:pPr algn="l"/>
            <a:r>
              <a:rPr lang="en-LT" dirty="0">
                <a:latin typeface="Aleo" pitchFamily="2" charset="77"/>
              </a:rPr>
              <a:t>Buvo pasirinkti cinkuoto plieno stulpų aptvarai, kurie tarnaus virš 20 metų ir padės užtikrinti veiklų tęstinumą pasibaigus projektui. </a:t>
            </a:r>
          </a:p>
        </p:txBody>
      </p:sp>
    </p:spTree>
    <p:extLst>
      <p:ext uri="{BB962C8B-B14F-4D97-AF65-F5344CB8AC3E}">
        <p14:creationId xmlns:p14="http://schemas.microsoft.com/office/powerpoint/2010/main" val="141922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4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C4A4BB-BE37-4837-FC0E-397664EE3C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BDBE0-BF5D-38C7-C8CC-0D72980F8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801" y="-1"/>
            <a:ext cx="5156200" cy="47132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A469B5-134E-B57D-90D0-4CEC3AE9060C}"/>
              </a:ext>
            </a:extLst>
          </p:cNvPr>
          <p:cNvSpPr txBox="1"/>
          <p:nvPr/>
        </p:nvSpPr>
        <p:spPr>
          <a:xfrm>
            <a:off x="240522" y="5159070"/>
            <a:ext cx="770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2400" dirty="0">
                <a:latin typeface="Aleo" pitchFamily="2" charset="77"/>
              </a:rPr>
              <a:t>- Prieš kalant stulpus išfrezuotas aptvarų  perimetras</a:t>
            </a:r>
          </a:p>
          <a:p>
            <a:r>
              <a:rPr lang="en-LT" sz="2400" dirty="0">
                <a:latin typeface="Aleo" pitchFamily="2" charset="77"/>
              </a:rPr>
              <a:t>- Pastatytos akumuliatorinės saulės baterijos ir galingi elektriniai piemenys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A8C84C-FA00-BF7C-1884-AFD61BF9E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999"/>
            <a:ext cx="6096000" cy="46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4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FD15010-9E24-D09B-BC49-1D680A0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5361354" y="279400"/>
            <a:ext cx="6830646" cy="65786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2A4D47-9114-4E3F-CCC3-694C4CE7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84" y="701355"/>
            <a:ext cx="4856016" cy="2166426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en-LT" sz="3600" dirty="0">
                <a:solidFill>
                  <a:srgbClr val="002A2A"/>
                </a:solidFill>
                <a:latin typeface="Aleo" pitchFamily="2" charset="77"/>
              </a:rPr>
              <a:t>Ganymo iššūkiai ir sprendimai:</a:t>
            </a:r>
            <a:r>
              <a:rPr lang="en-LT" sz="5000" dirty="0">
                <a:solidFill>
                  <a:srgbClr val="002A2A"/>
                </a:solidFill>
                <a:latin typeface="Aleo" pitchFamily="2" charset="77"/>
              </a:rPr>
              <a:t> 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9C56BE9-F53E-3847-F649-471320DD3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59" y="3083055"/>
            <a:ext cx="4426951" cy="3456213"/>
          </a:xfrm>
        </p:spPr>
        <p:txBody>
          <a:bodyPr lIns="0" tIns="0" rIns="0" bIns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1600" dirty="0">
                <a:solidFill>
                  <a:schemeClr val="tx2"/>
                </a:solidFill>
                <a:latin typeface="Aleo" pitchFamily="2" charset="77"/>
              </a:rPr>
              <a:t>.</a:t>
            </a:r>
            <a:endParaRPr lang="en-LT" sz="1600" dirty="0">
              <a:solidFill>
                <a:schemeClr val="tx2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5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DE7C1A-68DD-BA9A-167A-5BB6855C0228}"/>
              </a:ext>
            </a:extLst>
          </p:cNvPr>
          <p:cNvSpPr txBox="1"/>
          <p:nvPr/>
        </p:nvSpPr>
        <p:spPr>
          <a:xfrm>
            <a:off x="619993" y="2867781"/>
            <a:ext cx="622920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T" sz="2400" dirty="0">
                <a:latin typeface="Aleo" pitchFamily="2" charset="77"/>
              </a:rPr>
              <a:t>-   </a:t>
            </a:r>
            <a:r>
              <a:rPr lang="en-GB" sz="2400" dirty="0">
                <a:latin typeface="Aleo" pitchFamily="2" charset="77"/>
              </a:rPr>
              <a:t>P</a:t>
            </a:r>
            <a:r>
              <a:rPr lang="en-LT" sz="2400" dirty="0">
                <a:latin typeface="Aleo" pitchFamily="2" charset="77"/>
              </a:rPr>
              <a:t>otvynių ledas</a:t>
            </a:r>
          </a:p>
          <a:p>
            <a:r>
              <a:rPr lang="en-LT" sz="2400" dirty="0">
                <a:latin typeface="Aleo" pitchFamily="2" charset="77"/>
              </a:rPr>
              <a:t>-   Kuolų vagystės </a:t>
            </a:r>
          </a:p>
          <a:p>
            <a:pPr marL="342900" indent="-342900">
              <a:buFontTx/>
              <a:buChar char="-"/>
            </a:pPr>
            <a:r>
              <a:rPr lang="en-LT" sz="2400" dirty="0">
                <a:latin typeface="Aleo" pitchFamily="2" charset="77"/>
              </a:rPr>
              <a:t>Brakonierių kilpos apleistose teritorijose</a:t>
            </a:r>
          </a:p>
          <a:p>
            <a:pPr marL="342900" indent="-342900">
              <a:buFontTx/>
              <a:buChar char="-"/>
            </a:pPr>
            <a:r>
              <a:rPr lang="en-LT" sz="2400" dirty="0">
                <a:latin typeface="Aleo" pitchFamily="2" charset="77"/>
              </a:rPr>
              <a:t>Vasaros potvynis </a:t>
            </a:r>
          </a:p>
          <a:p>
            <a:pPr marL="342900" indent="-342900">
              <a:buFontTx/>
              <a:buChar char="-"/>
            </a:pPr>
            <a:r>
              <a:rPr lang="en-LT" sz="2400" dirty="0">
                <a:latin typeface="Aleo" pitchFamily="2" charset="77"/>
              </a:rPr>
              <a:t>Puldinėjantys </a:t>
            </a:r>
            <a:r>
              <a:rPr lang="en-LT" sz="2400">
                <a:latin typeface="Aleo" pitchFamily="2" charset="77"/>
              </a:rPr>
              <a:t>vilkai </a:t>
            </a:r>
            <a:endParaRPr lang="en-LT" sz="2400" dirty="0">
              <a:latin typeface="Aleo" pitchFamily="2" charset="77"/>
            </a:endParaRPr>
          </a:p>
          <a:p>
            <a:endParaRPr lang="en-LT" sz="2400" dirty="0">
              <a:latin typeface="Aleo" pitchFamily="2" charset="77"/>
            </a:endParaRPr>
          </a:p>
          <a:p>
            <a:pPr algn="ctr"/>
            <a:r>
              <a:rPr lang="en-LT" sz="2400" dirty="0">
                <a:latin typeface="Aleo" pitchFamily="2" charset="77"/>
              </a:rPr>
              <a:t>    Ganymas -  puiki apsauga nuo brakonierių!</a:t>
            </a:r>
          </a:p>
          <a:p>
            <a:pPr algn="ctr"/>
            <a:endParaRPr lang="en-LT" sz="2400" dirty="0">
              <a:latin typeface="Aleo" pitchFamily="2" charset="77"/>
            </a:endParaRPr>
          </a:p>
          <a:p>
            <a:endParaRPr lang="en-LT" sz="2400" dirty="0">
              <a:latin typeface="Aleo" pitchFamily="2" charset="77"/>
            </a:endParaRPr>
          </a:p>
          <a:p>
            <a:endParaRPr lang="en-LT" dirty="0"/>
          </a:p>
          <a:p>
            <a:endParaRPr lang="en-LT" dirty="0"/>
          </a:p>
          <a:p>
            <a:endParaRPr lang="en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22E7C1-D5A5-A40F-FF1F-050B3B751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203" y="381316"/>
            <a:ext cx="4856015" cy="64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4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A653E9-603A-6111-353F-0FE2EF21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5790CF7-EF12-FEA0-5D06-E0ECEA9B3F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4953423" y="139700"/>
            <a:ext cx="6830646" cy="65786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9A79A1E-FF89-8B06-E6C7-A312BF969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701355"/>
            <a:ext cx="9490363" cy="781081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en-LT" sz="3600" dirty="0">
                <a:solidFill>
                  <a:srgbClr val="002A2A"/>
                </a:solidFill>
                <a:latin typeface="Aleo" pitchFamily="2" charset="77"/>
              </a:rPr>
              <a:t>Ganymo sezono iššūkiai ir sprendimai:</a:t>
            </a:r>
            <a:r>
              <a:rPr lang="en-LT" sz="5000" dirty="0">
                <a:solidFill>
                  <a:srgbClr val="002A2A"/>
                </a:solidFill>
                <a:latin typeface="Aleo" pitchFamily="2" charset="77"/>
              </a:rPr>
              <a:t> 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9ECCF65-007B-73A5-85D9-510655307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59" y="3083055"/>
            <a:ext cx="4426951" cy="3456213"/>
          </a:xfrm>
        </p:spPr>
        <p:txBody>
          <a:bodyPr lIns="0" tIns="0" rIns="0" bIns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1600" dirty="0">
                <a:solidFill>
                  <a:schemeClr val="tx2"/>
                </a:solidFill>
                <a:latin typeface="Aleo" pitchFamily="2" charset="77"/>
              </a:rPr>
              <a:t>.</a:t>
            </a:r>
            <a:endParaRPr lang="en-LT" sz="1600" dirty="0">
              <a:solidFill>
                <a:schemeClr val="tx2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C7179BC6-DE46-934C-166E-F4E41E6A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8780" y="6213475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6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3667A-AF9D-9BB5-AA9D-E940156C1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2" y="1566340"/>
            <a:ext cx="7717337" cy="52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5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753C52-A4FC-DA40-8A99-3EC8DB5B1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90E81E8-823B-40B8-1AB6-BE7C892CB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90"/>
          <a:stretch/>
        </p:blipFill>
        <p:spPr>
          <a:xfrm>
            <a:off x="4953423" y="139700"/>
            <a:ext cx="6830646" cy="65786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587B103-A2CC-78C0-048E-2F60ADCA1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701355"/>
            <a:ext cx="9490363" cy="781081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en-LT" sz="3600" dirty="0">
                <a:solidFill>
                  <a:srgbClr val="002A2A"/>
                </a:solidFill>
                <a:latin typeface="Aleo" pitchFamily="2" charset="77"/>
              </a:rPr>
              <a:t>Ganymo iššūkiai ir sprendimai:</a:t>
            </a:r>
            <a:r>
              <a:rPr lang="en-LT" sz="5000" dirty="0">
                <a:solidFill>
                  <a:srgbClr val="002A2A"/>
                </a:solidFill>
                <a:latin typeface="Aleo" pitchFamily="2" charset="77"/>
              </a:rPr>
              <a:t> 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FB516FA-857D-4AF4-0122-E844C985E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59" y="3083055"/>
            <a:ext cx="4426951" cy="3456213"/>
          </a:xfrm>
        </p:spPr>
        <p:txBody>
          <a:bodyPr lIns="0" tIns="0" rIns="0" bIns="0"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1600" dirty="0">
                <a:solidFill>
                  <a:schemeClr val="tx2"/>
                </a:solidFill>
                <a:latin typeface="Aleo" pitchFamily="2" charset="77"/>
              </a:rPr>
              <a:t>.</a:t>
            </a:r>
            <a:endParaRPr lang="en-LT" sz="1600" dirty="0">
              <a:solidFill>
                <a:schemeClr val="tx2"/>
              </a:solidFill>
              <a:latin typeface="Aleo" pitchFamily="2" charset="77"/>
            </a:endParaRPr>
          </a:p>
        </p:txBody>
      </p:sp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D4E52229-FEA0-0169-09EB-839825463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8780" y="6213475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rgbClr val="002A2A"/>
                </a:solidFill>
                <a:latin typeface="Aleo" pitchFamily="2" charset="77"/>
              </a:rPr>
              <a:t>7</a:t>
            </a:fld>
            <a:endParaRPr lang="en-LT" dirty="0">
              <a:solidFill>
                <a:srgbClr val="002A2A"/>
              </a:solidFill>
              <a:latin typeface="Aleo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5C2A8-0F7D-18ED-548E-8DEA95078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31" y="1776268"/>
            <a:ext cx="298738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7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4A887-56C3-96E1-FE9F-923DC2635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CF33E6F-E936-43A5-BFE9-160427B21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58" y="291171"/>
            <a:ext cx="9160524" cy="555496"/>
          </a:xfrm>
        </p:spPr>
        <p:txBody>
          <a:bodyPr lIns="0" tIns="0" rIns="0" bIns="0" anchor="t">
            <a:normAutofit fontScale="90000"/>
          </a:bodyPr>
          <a:lstStyle/>
          <a:p>
            <a:pPr algn="l"/>
            <a:br>
              <a:rPr lang="en-LT" sz="3200" dirty="0">
                <a:solidFill>
                  <a:srgbClr val="002A2A"/>
                </a:solidFill>
                <a:latin typeface="Aleo" pitchFamily="2" charset="77"/>
              </a:rPr>
            </a:br>
            <a:br>
              <a:rPr lang="en-LT" sz="3200" dirty="0">
                <a:solidFill>
                  <a:srgbClr val="002A2A"/>
                </a:solidFill>
                <a:latin typeface="Aleo" pitchFamily="2" charset="77"/>
              </a:rPr>
            </a:br>
            <a:br>
              <a:rPr lang="en-LT" sz="3200" dirty="0">
                <a:solidFill>
                  <a:srgbClr val="002A2A"/>
                </a:solidFill>
                <a:latin typeface="Aleo" pitchFamily="2" charset="77"/>
              </a:rPr>
            </a:br>
            <a:br>
              <a:rPr lang="en-LT" sz="3200" dirty="0">
                <a:solidFill>
                  <a:srgbClr val="002A2A"/>
                </a:solidFill>
                <a:latin typeface="Aleo" pitchFamily="2" charset="77"/>
              </a:rPr>
            </a:br>
            <a:br>
              <a:rPr lang="en-LT" sz="3200" dirty="0">
                <a:solidFill>
                  <a:srgbClr val="002A2A"/>
                </a:solidFill>
                <a:latin typeface="Aleo" pitchFamily="2" charset="77"/>
              </a:rPr>
            </a:br>
            <a:endParaRPr lang="en-LT" sz="3200" dirty="0">
              <a:solidFill>
                <a:srgbClr val="002A2A"/>
              </a:solidFill>
              <a:latin typeface="Aleo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CF4142-35C5-CE6E-F8A7-8B221748B177}"/>
              </a:ext>
            </a:extLst>
          </p:cNvPr>
          <p:cNvSpPr txBox="1"/>
          <p:nvPr/>
        </p:nvSpPr>
        <p:spPr>
          <a:xfrm>
            <a:off x="7386918" y="1452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T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6CBE054-F75C-464D-4CC1-3CC405892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119" y="2116900"/>
            <a:ext cx="10980326" cy="62375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547C143E-EC70-321E-FB9E-092505475FF1}"/>
              </a:ext>
            </a:extLst>
          </p:cNvPr>
          <p:cNvSpPr/>
          <p:nvPr/>
        </p:nvSpPr>
        <p:spPr>
          <a:xfrm>
            <a:off x="1" y="0"/>
            <a:ext cx="12191999" cy="5159829"/>
          </a:xfrm>
          <a:custGeom>
            <a:avLst/>
            <a:gdLst>
              <a:gd name="connsiteX0" fmla="*/ 0 w 12296633"/>
              <a:gd name="connsiteY0" fmla="*/ 0 h 6858000"/>
              <a:gd name="connsiteX1" fmla="*/ 12296633 w 12296633"/>
              <a:gd name="connsiteY1" fmla="*/ 0 h 6858000"/>
              <a:gd name="connsiteX2" fmla="*/ 12296633 w 12296633"/>
              <a:gd name="connsiteY2" fmla="*/ 6858000 h 6858000"/>
              <a:gd name="connsiteX3" fmla="*/ 12244317 w 12296633"/>
              <a:gd name="connsiteY3" fmla="*/ 6858000 h 6858000"/>
              <a:gd name="connsiteX4" fmla="*/ 12244317 w 12296633"/>
              <a:gd name="connsiteY4" fmla="*/ 914888 h 6858000"/>
              <a:gd name="connsiteX5" fmla="*/ 11832090 w 12296633"/>
              <a:gd name="connsiteY5" fmla="*/ 258364 h 6858000"/>
              <a:gd name="connsiteX6" fmla="*/ 5844731 w 12296633"/>
              <a:gd name="connsiteY6" fmla="*/ 6184691 h 6858000"/>
              <a:gd name="connsiteX7" fmla="*/ 5788924 w 12296633"/>
              <a:gd name="connsiteY7" fmla="*/ 6211218 h 6858000"/>
              <a:gd name="connsiteX8" fmla="*/ 3925073 w 12296633"/>
              <a:gd name="connsiteY8" fmla="*/ 6805475 h 6858000"/>
              <a:gd name="connsiteX9" fmla="*/ 3625721 w 12296633"/>
              <a:gd name="connsiteY9" fmla="*/ 6858000 h 6858000"/>
              <a:gd name="connsiteX10" fmla="*/ 0 w 12296633"/>
              <a:gd name="connsiteY10" fmla="*/ 6858000 h 6858000"/>
              <a:gd name="connsiteX11" fmla="*/ 0 w 12296633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96633" h="6858000">
                <a:moveTo>
                  <a:pt x="0" y="0"/>
                </a:moveTo>
                <a:lnTo>
                  <a:pt x="12296633" y="0"/>
                </a:lnTo>
                <a:lnTo>
                  <a:pt x="12296633" y="6858000"/>
                </a:lnTo>
                <a:lnTo>
                  <a:pt x="12244317" y="6858000"/>
                </a:lnTo>
                <a:lnTo>
                  <a:pt x="12244317" y="914888"/>
                </a:lnTo>
                <a:cubicBezTo>
                  <a:pt x="12131251" y="681747"/>
                  <a:pt x="11993288" y="460834"/>
                  <a:pt x="11832090" y="258364"/>
                </a:cubicBezTo>
                <a:cubicBezTo>
                  <a:pt x="11334596" y="3140602"/>
                  <a:pt x="8537383" y="4901901"/>
                  <a:pt x="5844731" y="6184691"/>
                </a:cubicBezTo>
                <a:cubicBezTo>
                  <a:pt x="5825852" y="6192567"/>
                  <a:pt x="5807388" y="6201892"/>
                  <a:pt x="5788924" y="6211218"/>
                </a:cubicBezTo>
                <a:cubicBezTo>
                  <a:pt x="5232718" y="6470522"/>
                  <a:pt x="4613612" y="6672865"/>
                  <a:pt x="3925073" y="6805475"/>
                </a:cubicBezTo>
                <a:lnTo>
                  <a:pt x="362572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3D1C7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en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25C30-215B-C9D4-CFCA-114E920A7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4776" y="366999"/>
            <a:ext cx="9658066" cy="2909229"/>
          </a:xfrm>
        </p:spPr>
        <p:txBody>
          <a:bodyPr>
            <a:normAutofit/>
          </a:bodyPr>
          <a:lstStyle/>
          <a:p>
            <a:endParaRPr lang="en-LT" dirty="0"/>
          </a:p>
          <a:p>
            <a:endParaRPr lang="en-LT" dirty="0"/>
          </a:p>
          <a:p>
            <a:endParaRPr lang="en-LT" dirty="0">
              <a:latin typeface="Aleo" pitchFamily="2" charset="77"/>
            </a:endParaRPr>
          </a:p>
          <a:p>
            <a:r>
              <a:rPr lang="en-LT" sz="3600" dirty="0">
                <a:latin typeface="Aleo" pitchFamily="2" charset="77"/>
              </a:rPr>
              <a:t>Ekstensyvus ganymas mėsiniais galvijais </a:t>
            </a:r>
          </a:p>
          <a:p>
            <a:r>
              <a:rPr lang="en-LT" sz="3600" dirty="0">
                <a:latin typeface="Aleo" pitchFamily="2" charset="77"/>
              </a:rPr>
              <a:t>Ekonominė skaičiuoklė / modelis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67B1B34-866C-EE38-7088-229AE4768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3276600"/>
            <a:ext cx="3810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E52C93C-F470-F5C8-264F-ADAEFBF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635" y="0"/>
            <a:ext cx="4922931" cy="21168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00822E-FD94-1E27-0A46-B3F44FCD2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825489"/>
            <a:ext cx="3963119" cy="21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0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0">
            <a:extLst>
              <a:ext uri="{FF2B5EF4-FFF2-40B4-BE49-F238E27FC236}">
                <a16:creationId xmlns:a16="http://schemas.microsoft.com/office/drawing/2014/main" id="{E947D72B-4445-4AFA-A01C-3940E049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251186"/>
            <a:ext cx="2743200" cy="365125"/>
          </a:xfrm>
        </p:spPr>
        <p:txBody>
          <a:bodyPr wrap="none" lIns="0" tIns="0" rIns="0" bIns="0"/>
          <a:lstStyle/>
          <a:p>
            <a:fld id="{94AA23C4-884F-2240-B8EB-189964B8E5D6}" type="slidenum">
              <a:rPr lang="en-LT" smtClean="0">
                <a:solidFill>
                  <a:schemeClr val="bg1"/>
                </a:solidFill>
                <a:latin typeface="Aleo" pitchFamily="2" charset="77"/>
              </a:rPr>
              <a:t>9</a:t>
            </a:fld>
            <a:endParaRPr lang="en-LT" dirty="0">
              <a:solidFill>
                <a:schemeClr val="bg1"/>
              </a:solidFill>
              <a:latin typeface="Aleo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05C9A-B895-341F-FF0B-7D00CB31D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257" y="0"/>
            <a:ext cx="12281257" cy="746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97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95985"/>
        </a:solidFill>
        <a:ln w="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421</Words>
  <Application>Microsoft Macintosh PowerPoint</Application>
  <PresentationFormat>Widescreen</PresentationFormat>
  <Paragraphs>103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Aleo</vt:lpstr>
      <vt:lpstr>Aptos</vt:lpstr>
      <vt:lpstr>Aptos Display</vt:lpstr>
      <vt:lpstr>Arial</vt:lpstr>
      <vt:lpstr>Office Theme</vt:lpstr>
      <vt:lpstr>                             Projekto veiklų apžvalga 2025m                                   Lietuvos aplinkosauginių ūkių asociacija,                </vt:lpstr>
      <vt:lpstr>2023 -2024m įgyvendintos veiklos </vt:lpstr>
      <vt:lpstr>Ilgalaikiai aptvarai</vt:lpstr>
      <vt:lpstr>PowerPoint Presentation</vt:lpstr>
      <vt:lpstr>Ganymo iššūkiai ir sprendimai: </vt:lpstr>
      <vt:lpstr>Ganymo sezono iššūkiai ir sprendimai: </vt:lpstr>
      <vt:lpstr>Ganymo iššūkiai ir sprendimai: </vt:lpstr>
      <vt:lpstr>     </vt:lpstr>
      <vt:lpstr>PowerPoint Presentation</vt:lpstr>
      <vt:lpstr>PowerPoint Presentation</vt:lpstr>
      <vt:lpstr> 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Gintare Baryzaite</dc:creator>
  <cp:lastModifiedBy>Valdas Balciunas</cp:lastModifiedBy>
  <cp:revision>6</cp:revision>
  <dcterms:created xsi:type="dcterms:W3CDTF">2024-06-03T09:12:22Z</dcterms:created>
  <dcterms:modified xsi:type="dcterms:W3CDTF">2025-07-01T19:56:52Z</dcterms:modified>
</cp:coreProperties>
</file>